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576B-1827-4353-9D43-0945EB935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9CB4C-9F95-479D-A7F3-92EEEB348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0448-B6D6-4E88-956E-D039135E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41C2-0DB9-4B84-A1FF-F636BB05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903CC-AC64-4206-B762-D83DB17A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42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B31A-3CE1-4977-A4A9-568720D0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74EC3-2484-47FC-9E83-F202BA689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AF0B7-983C-42DF-BA2E-D7E973EB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C8B35-0AF3-4799-8793-421B0DA3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8331-8180-465C-AF6A-A43991E0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4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14B9B-1200-4A02-B045-626A8CFB5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6B778-A82F-4150-8930-634BCCD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77D6E-AFB2-44A5-AF60-62A6E94D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9A6F-0B09-408A-8747-87ACA166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26551-54BC-4840-B2DA-83FDEC5D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49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DF20-1938-4DD7-96F6-620EB75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F40D7-A5E2-449F-9A10-AD51D57F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BA590-2511-483B-B8B9-BEBDC7C4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A2848-839D-464C-9EBF-E8B1196D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3549-7015-4097-B83D-5903FA33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80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0E3C-EE9F-4688-A1E2-44C6CE0B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6125E-12CD-4FB4-AE93-CD7CFD9E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F9CA-5CC2-4EBA-95AB-2C8AA141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4E841-0C00-42D3-AE44-05A78EF2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2C36-8BE1-4D26-B02E-67F8092B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658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0EF-B76A-40FA-B621-6BEC9D67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DA2B-0BF1-4ECD-AE00-1A3AC6C22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A1C00-B948-430C-8528-B2B18CBA6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FE75-EFD5-407F-8763-026F6BB6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F9A76-B0C7-42B2-948F-887A44A1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81E35-D6AB-4BE3-AB4D-E6A221A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6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9293-6E6C-4058-B04F-0F899F94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62CEB-D594-466F-AA34-01D354B4E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ABEF1-25B6-4502-931E-66E97B50C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78847-B467-42F0-9D68-36664FD58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7628B-D727-4ADE-89FA-29C6F03A5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2E0AE-29EF-4A2F-A8A1-4082A9EB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964C6-D0E8-489F-B88A-9CE5D12C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10F2C-E138-408C-9208-857391BF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1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B0DD-DB9F-41A7-BC4C-3DAC0858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A9039-3A76-4363-BA3B-2ADAFE59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33F2B-BFE7-42FD-A3FF-06E57046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A9A5C-3D25-4AC6-954A-B6B626A2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691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C9A17-F200-46CE-B166-5AFCB5F7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43CAB-946A-459B-B092-7A2E4465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FF734-338E-4949-8D70-D09D7EB5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58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7702-E26A-49E8-AEA4-A4FF48B9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E00B-FB90-4F49-ADCF-FAA969EB5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CDA80-D45B-419F-800E-65886BF85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F2713-47D3-4B90-8568-8934FC20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43F09-1521-4840-89FD-E041076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3E822-453D-47DB-A406-F27B819A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96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4518-A178-405E-B7D4-FD8AEEEB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B7691-A4A8-475F-A9E7-920B75706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8BCBC-1D42-49ED-9C22-21306EFB7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D5E45-5EBD-435A-A412-6F0C184E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D6DF2-4484-4019-87BF-455A5A5E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A7426-553F-4741-A89A-4F87C2A5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460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2C788-431D-4383-9EFD-B43E97B5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168C8-356A-4693-B284-61C200576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93BD-AC56-4708-825B-4D9763968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327E7-3ABD-4F3C-815D-52962B03D8E7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B773-B1E6-4CC4-AF71-4372A4440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AF35B-D791-4871-BF23-5C779D6F7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CFF5-7274-4608-93E7-C084A65F98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40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QKlbDtPg2s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_9yqUMPdUQ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44F1-4057-43E4-9D6F-721B326AD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Heat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62F0F-A37C-4995-9288-A48B83A62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87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63DB2-5953-4DFC-AF5E-01F4F02041BC}"/>
              </a:ext>
            </a:extLst>
          </p:cNvPr>
          <p:cNvSpPr/>
          <p:nvPr/>
        </p:nvSpPr>
        <p:spPr>
          <a:xfrm>
            <a:off x="662940" y="380137"/>
            <a:ext cx="108127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Conduction occurs because of particles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vibrating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within objects.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particles are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always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vibrating. However, they vibrate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sz="2800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hotter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5A49A2-54D1-4125-9443-F3AF08BE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0" y="3057793"/>
            <a:ext cx="5894070" cy="38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6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9ED1E5-3D7F-466B-963B-F6D804AC234F}"/>
              </a:ext>
            </a:extLst>
          </p:cNvPr>
          <p:cNvSpPr/>
          <p:nvPr/>
        </p:nvSpPr>
        <p:spPr>
          <a:xfrm>
            <a:off x="814704" y="490102"/>
            <a:ext cx="105924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 hot object is in contact with a cold object, the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quickly vibrating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particles in the hot object will bump into the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slower vibrating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particles in the cold object.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causes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particles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cold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 to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vibrate faster,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increasing the </a:t>
            </a:r>
            <a:r>
              <a:rPr lang="en-US" sz="2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object.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Voila!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Heat transfer has </a:t>
            </a:r>
            <a:r>
              <a:rPr lang="en-US" sz="2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occured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E9E4DD-7D89-4477-9769-E543AF60C5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90" y="4029531"/>
            <a:ext cx="6191250" cy="28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8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32423C-647A-41B5-B818-75655726166B}"/>
              </a:ext>
            </a:extLst>
          </p:cNvPr>
          <p:cNvSpPr/>
          <p:nvPr/>
        </p:nvSpPr>
        <p:spPr>
          <a:xfrm>
            <a:off x="731520" y="628601"/>
            <a:ext cx="1060704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second method of heat transfer is </a:t>
            </a:r>
            <a:r>
              <a:rPr lang="en-US" sz="2800" b="1" i="0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convection.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Objects do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 to be in contact for this type of heat transfer.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Convection occurs via </a:t>
            </a:r>
            <a:r>
              <a:rPr lang="en-US" sz="2800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fluids.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Fluids is a term which includes both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liquids.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58E27-96E0-4E26-83CA-183C1B01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03" y="3905299"/>
            <a:ext cx="38004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7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ADAAB-B61F-4346-BF60-6DC58A5AD29F}"/>
              </a:ext>
            </a:extLst>
          </p:cNvPr>
          <p:cNvSpPr/>
          <p:nvPr/>
        </p:nvSpPr>
        <p:spPr>
          <a:xfrm>
            <a:off x="-214313" y="376188"/>
            <a:ext cx="120557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First, one part of the fluid is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heated,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causing the particles to move </a:t>
            </a:r>
            <a:r>
              <a:rPr lang="en-US" sz="2800" b="1" i="0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apart.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makes this part of the fluid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 dense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surrounding fluid, causing it to 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rise.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Cool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fluid moves into the space freed up by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 dense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the fluid. This then gets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rises.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BC8791-DA7F-4A9D-BCB4-C827EDF4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40" y="4259580"/>
            <a:ext cx="6329242" cy="24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10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61E95-0B7F-43E1-B0F5-2A08073F98D0}"/>
              </a:ext>
            </a:extLst>
          </p:cNvPr>
          <p:cNvSpPr/>
          <p:nvPr/>
        </p:nvSpPr>
        <p:spPr>
          <a:xfrm>
            <a:off x="746124" y="400001"/>
            <a:ext cx="99752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heated fluid </a:t>
            </a:r>
            <a:r>
              <a:rPr lang="en-US" sz="2800" b="1" i="0" dirty="0">
                <a:solidFill>
                  <a:srgbClr val="254DBC"/>
                </a:solidFill>
                <a:effectLst/>
                <a:latin typeface="Arial" panose="020B0604020202020204" pitchFamily="34" charset="0"/>
              </a:rPr>
              <a:t>cools down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moves away from the heat source.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causes it to become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dense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sink again.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fluid can then be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again, continuing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cycle.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movement of </a:t>
            </a:r>
            <a:r>
              <a:rPr lang="en-US" sz="2800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fluid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a </a:t>
            </a:r>
            <a:r>
              <a:rPr lang="en-US" sz="2800" b="1" i="0" u="sng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convection current.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9EBF58E-EAF5-4357-9279-78CC4820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55" y="4713923"/>
            <a:ext cx="3976005" cy="174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E0C74-BCD6-41F9-86B6-09E21783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73380"/>
            <a:ext cx="10938510" cy="65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5C86C-E141-428B-BA3C-DBD070F277BA}"/>
              </a:ext>
            </a:extLst>
          </p:cNvPr>
          <p:cNvSpPr/>
          <p:nvPr/>
        </p:nvSpPr>
        <p:spPr>
          <a:xfrm>
            <a:off x="334644" y="0"/>
            <a:ext cx="1185735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Radiation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final method of heat transfer.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object radiates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heat is transmitted as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invisible waves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move at the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speed of light!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Radiation transfers heat by </a:t>
            </a:r>
            <a:r>
              <a:rPr lang="en-US" sz="2800" b="1" i="0" dirty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waves,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not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particles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conduction or convection. This means that it can travel through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vacuum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8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space!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physics terms, we say that radiation does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 to travel through a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transfer heat.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8BBCD7-D478-45A2-A684-C8424FF1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4" y="4208204"/>
            <a:ext cx="2889885" cy="29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644125-D909-4C8E-9DD8-243BC0CD2B6D}"/>
              </a:ext>
            </a:extLst>
          </p:cNvPr>
          <p:cNvSpPr/>
          <p:nvPr/>
        </p:nvSpPr>
        <p:spPr>
          <a:xfrm>
            <a:off x="7620" y="216803"/>
            <a:ext cx="77800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object </a:t>
            </a:r>
            <a:r>
              <a:rPr lang="en-US" sz="2800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radiates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heat, even if we can't feel it.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are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radiating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heat right now!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Hotter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 radiate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heat.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examples of objects which radiate heat are the </a:t>
            </a:r>
            <a:r>
              <a:rPr lang="en-US" sz="2800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Sun,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</a:t>
            </a:r>
            <a:r>
              <a:rPr lang="en-US" sz="2800" b="1" i="0" dirty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 fire,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 pet </a:t>
            </a:r>
            <a:r>
              <a:rPr lang="en-US" sz="2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cat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.... the list goes on and on!</a:t>
            </a:r>
          </a:p>
        </p:txBody>
      </p:sp>
      <p:pic>
        <p:nvPicPr>
          <p:cNvPr id="3" name="1509317031.20585">
            <a:hlinkClick r:id="" action="ppaction://media"/>
            <a:extLst>
              <a:ext uri="{FF2B5EF4-FFF2-40B4-BE49-F238E27FC236}">
                <a16:creationId xmlns:a16="http://schemas.microsoft.com/office/drawing/2014/main" id="{6B1BE324-2FBA-4062-8868-467D9855B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7640" y="3393093"/>
            <a:ext cx="45720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8A661-4010-4EF3-9BB5-9DE80479876D}"/>
              </a:ext>
            </a:extLst>
          </p:cNvPr>
          <p:cNvSpPr/>
          <p:nvPr/>
        </p:nvSpPr>
        <p:spPr>
          <a:xfrm>
            <a:off x="1314450" y="0"/>
            <a:ext cx="9563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video (0:48) gives a brief summary of </a:t>
            </a:r>
            <a:r>
              <a:rPr lang="en-US" sz="2800" b="1" i="0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convection, </a:t>
            </a:r>
            <a:r>
              <a:rPr lang="en-US" sz="2800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conduction,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radiation.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nline Media 2" title="Conduction, Convection, and Radiation">
            <a:hlinkClick r:id="" action="ppaction://media"/>
            <a:extLst>
              <a:ext uri="{FF2B5EF4-FFF2-40B4-BE49-F238E27FC236}">
                <a16:creationId xmlns:a16="http://schemas.microsoft.com/office/drawing/2014/main" id="{3DB18098-3B2B-44D4-BD6B-802B3638A5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0330" y="1247090"/>
            <a:ext cx="7486650" cy="56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69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259CA0-240A-493E-8EB0-19B6166ADC15}"/>
              </a:ext>
            </a:extLst>
          </p:cNvPr>
          <p:cNvSpPr/>
          <p:nvPr/>
        </p:nvSpPr>
        <p:spPr>
          <a:xfrm>
            <a:off x="1119822" y="193943"/>
            <a:ext cx="995235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 transfer is the movement of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 object to another object.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heat </a:t>
            </a:r>
            <a:r>
              <a:rPr lang="en-US" sz="2800" b="1" i="0" u="sng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always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flows from the 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hotter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 to the </a:t>
            </a:r>
            <a:r>
              <a:rPr lang="en-US" sz="2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colder object.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heat transfer is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fastest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there is a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temperature difference.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6F9B8-3101-4D4A-965F-EF62550B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4015680"/>
            <a:ext cx="38004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52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30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681083-F2FC-4D71-AC07-170E5F990AE3}"/>
              </a:ext>
            </a:extLst>
          </p:cNvPr>
          <p:cNvSpPr/>
          <p:nvPr/>
        </p:nvSpPr>
        <p:spPr>
          <a:xfrm>
            <a:off x="449580" y="656819"/>
            <a:ext cx="110261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 you will be able to: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54DBC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heat and temperature.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different mechanisms for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 transfer.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9A576D-F174-4FD1-B00E-BDC626D2D5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0" y="3047037"/>
            <a:ext cx="6092190" cy="34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9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3BF88-C190-4464-9F63-67E50E4EB599}"/>
              </a:ext>
            </a:extLst>
          </p:cNvPr>
          <p:cNvSpPr/>
          <p:nvPr/>
        </p:nvSpPr>
        <p:spPr>
          <a:xfrm>
            <a:off x="288608" y="289679"/>
            <a:ext cx="114614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think that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2800" b="1" i="0" u="sng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 </a:t>
            </a:r>
            <a:r>
              <a:rPr lang="en-US" sz="28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temperature.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turns out that these are actually two different concepts.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type of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energy.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kinetic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particles within a substance. It is measured in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joules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J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2800" b="1" i="0" dirty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average kinetic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particles in a substance. It is measured in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degrees </a:t>
            </a:r>
            <a:r>
              <a:rPr lang="en-US" sz="28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Celcius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∘C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6348CE-22CD-4A79-B97F-56AC29521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04" y="3988339"/>
            <a:ext cx="1240155" cy="28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99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E47438-E18B-4FAC-B6B0-B5639906A8A0}"/>
              </a:ext>
            </a:extLst>
          </p:cNvPr>
          <p:cNvSpPr/>
          <p:nvPr/>
        </p:nvSpPr>
        <p:spPr>
          <a:xfrm>
            <a:off x="655320" y="408038"/>
            <a:ext cx="109575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video (1:29) explains the difference between </a:t>
            </a:r>
            <a:r>
              <a:rPr lang="en-US" sz="2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temperature.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nline Media 2" title="Difference between heat and temperature">
            <a:hlinkClick r:id="" action="ppaction://media"/>
            <a:extLst>
              <a:ext uri="{FF2B5EF4-FFF2-40B4-BE49-F238E27FC236}">
                <a16:creationId xmlns:a16="http://schemas.microsoft.com/office/drawing/2014/main" id="{610D316B-1A97-4BF0-9640-0D9E59D2E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08885" y="1362145"/>
            <a:ext cx="7174230" cy="53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989FC1-87B6-48C0-BC6F-553A5CB2D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150927"/>
            <a:ext cx="10241280" cy="1092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a pot of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7979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boiling water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has 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less heat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than a massive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7FBF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iceberg,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even though it has a 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temperature.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C02FF0-59F0-4D06-A81C-C17F7F1ED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04679"/>
              </p:ext>
            </p:extLst>
          </p:nvPr>
        </p:nvGraphicFramePr>
        <p:xfrm>
          <a:off x="1935480" y="2518410"/>
          <a:ext cx="7848600" cy="1821180"/>
        </p:xfrm>
        <a:graphic>
          <a:graphicData uri="http://schemas.openxmlformats.org/drawingml/2006/table">
            <a:tbl>
              <a:tblPr/>
              <a:tblGrid>
                <a:gridCol w="7848600">
                  <a:extLst>
                    <a:ext uri="{9D8B030D-6E8A-4147-A177-3AD203B41FA5}">
                      <a16:colId xmlns:a16="http://schemas.microsoft.com/office/drawing/2014/main" val="2445879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dirty="0">
                          <a:effectLst/>
                        </a:rPr>
                        <a:t>This is because the </a:t>
                      </a:r>
                      <a:r>
                        <a:rPr lang="en-US" sz="2800" b="1" dirty="0">
                          <a:solidFill>
                            <a:srgbClr val="7FBFCD"/>
                          </a:solidFill>
                          <a:effectLst/>
                        </a:rPr>
                        <a:t>iceberg</a:t>
                      </a:r>
                      <a:r>
                        <a:rPr lang="en-US" sz="2800" dirty="0">
                          <a:effectLst/>
                        </a:rPr>
                        <a:t> has </a:t>
                      </a:r>
                      <a:r>
                        <a:rPr lang="en-US" sz="2800" b="1" dirty="0">
                          <a:effectLst/>
                        </a:rPr>
                        <a:t>more particles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</a:rPr>
                        <a:t> in it than the boiling water. When you 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</a:rPr>
                        <a:t>add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</a:rPr>
                        <a:t> the </a:t>
                      </a:r>
                      <a:r>
                        <a:rPr lang="en-US" sz="2800" b="1" dirty="0">
                          <a:solidFill>
                            <a:srgbClr val="3770C7"/>
                          </a:solidFill>
                          <a:effectLst/>
                        </a:rPr>
                        <a:t>kinetic energy</a:t>
                      </a:r>
                      <a:r>
                        <a:rPr lang="en-US" sz="2800" dirty="0">
                          <a:effectLst/>
                        </a:rPr>
                        <a:t> of all these particles together you get a </a:t>
                      </a:r>
                      <a:r>
                        <a:rPr lang="en-US" sz="2800" b="1" dirty="0">
                          <a:solidFill>
                            <a:srgbClr val="21A0B1"/>
                          </a:solidFill>
                          <a:effectLst/>
                        </a:rPr>
                        <a:t>larger number,</a:t>
                      </a:r>
                      <a:r>
                        <a:rPr lang="en-US" sz="2800" dirty="0">
                          <a:effectLst/>
                        </a:rPr>
                        <a:t> and therefore </a:t>
                      </a:r>
                      <a:r>
                        <a:rPr lang="en-US" sz="2800" b="1" dirty="0">
                          <a:effectLst/>
                        </a:rPr>
                        <a:t>more heat.</a:t>
                      </a:r>
                      <a:endParaRPr lang="en-US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803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49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55EFB-4B89-4328-98EA-CB664B61B567}"/>
              </a:ext>
            </a:extLst>
          </p:cNvPr>
          <p:cNvSpPr/>
          <p:nvPr/>
        </p:nvSpPr>
        <p:spPr>
          <a:xfrm>
            <a:off x="265748" y="607398"/>
            <a:ext cx="113699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average kinetic 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particles in the iceberg is less than the average kinetic energy of particles in the boiling water.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 iceberg is a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lower temperature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boiling water.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" name="1522807604.44425">
            <a:hlinkClick r:id="" action="ppaction://media"/>
            <a:extLst>
              <a:ext uri="{FF2B5EF4-FFF2-40B4-BE49-F238E27FC236}">
                <a16:creationId xmlns:a16="http://schemas.microsoft.com/office/drawing/2014/main" id="{C7B95540-A340-4C8F-A677-F84DEE928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4780" y="3572946"/>
            <a:ext cx="4046220" cy="23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D2E45-29B5-4ED9-80A5-C7B17B67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72" y="224790"/>
            <a:ext cx="5698808" cy="65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0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9CA7D-F495-479B-912D-191882F1FC74}"/>
              </a:ext>
            </a:extLst>
          </p:cNvPr>
          <p:cNvSpPr/>
          <p:nvPr/>
        </p:nvSpPr>
        <p:spPr>
          <a:xfrm>
            <a:off x="1123950" y="724376"/>
            <a:ext cx="9944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Conduction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first method of heat transfer.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Conduction only occurs between two objects which are in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direct contact.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that the objects have to be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touching.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6A0875-C27C-4F6B-A33A-9FCC246B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2" y="3429000"/>
            <a:ext cx="1514475" cy="33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9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78</Words>
  <Application>Microsoft Office PowerPoint</Application>
  <PresentationFormat>Widescreen</PresentationFormat>
  <Paragraphs>71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KaTeX_Main</vt:lpstr>
      <vt:lpstr>Office Theme</vt:lpstr>
      <vt:lpstr>Heat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Transfer</dc:title>
  <dc:creator>Jean D'cruz</dc:creator>
  <cp:lastModifiedBy>Jean D'cruz</cp:lastModifiedBy>
  <cp:revision>2</cp:revision>
  <dcterms:created xsi:type="dcterms:W3CDTF">2020-05-02T10:21:46Z</dcterms:created>
  <dcterms:modified xsi:type="dcterms:W3CDTF">2020-05-02T10:31:15Z</dcterms:modified>
</cp:coreProperties>
</file>